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80" r:id="rId4"/>
    <p:sldId id="289" r:id="rId5"/>
    <p:sldId id="262" r:id="rId6"/>
    <p:sldId id="281" r:id="rId7"/>
    <p:sldId id="264" r:id="rId8"/>
    <p:sldId id="267" r:id="rId9"/>
    <p:sldId id="269" r:id="rId10"/>
    <p:sldId id="285" r:id="rId11"/>
    <p:sldId id="282" r:id="rId12"/>
    <p:sldId id="283" r:id="rId13"/>
    <p:sldId id="284" r:id="rId14"/>
    <p:sldId id="286" r:id="rId15"/>
    <p:sldId id="287" r:id="rId16"/>
    <p:sldId id="290" r:id="rId17"/>
    <p:sldId id="291" r:id="rId18"/>
    <p:sldId id="292" r:id="rId19"/>
    <p:sldId id="293" r:id="rId20"/>
    <p:sldId id="294" r:id="rId21"/>
    <p:sldId id="288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2D00"/>
    <a:srgbClr val="FF6600"/>
    <a:srgbClr val="FDF1F7"/>
    <a:srgbClr val="F3A7CD"/>
    <a:srgbClr val="E7A1D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503962" y="522684"/>
            <a:ext cx="8382000" cy="5780617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6" descr="http://www.playcast.ru/uploads/2015/10/02/15288790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BC2D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265348" y="4929024"/>
            <a:ext cx="1613703" cy="19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250413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791550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332687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873824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414961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95609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600358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627002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16813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709276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54472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085865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16" y="159957"/>
            <a:ext cx="1387356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7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8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0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503962" y="522684"/>
            <a:ext cx="8382000" cy="5780617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http://www.playcast.ru/uploads/2015/10/02/15288790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BC2D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b="21800"/>
          <a:stretch/>
        </p:blipFill>
        <p:spPr bwMode="auto">
          <a:xfrm rot="3297159">
            <a:off x="7123320" y="-167055"/>
            <a:ext cx="1817169" cy="17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250413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791550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332687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873824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414961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95609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600358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627002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16813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709276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54472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085865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16" y="159957"/>
            <a:ext cx="1387356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503962" y="522684"/>
            <a:ext cx="8382000" cy="5780617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250413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791550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332687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873824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414961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95609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600358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627002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16813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709276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54472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085865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16" y="159957"/>
            <a:ext cx="1387356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7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1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0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4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0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0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7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8B11F-4029-4AC4-8B4D-79EF68AF727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0" y="-17966"/>
            <a:ext cx="9144000" cy="339582"/>
            <a:chOff x="0" y="-17966"/>
            <a:chExt cx="9144000" cy="407407"/>
          </a:xfrm>
        </p:grpSpPr>
        <p:pic>
          <p:nvPicPr>
            <p:cNvPr id="7" name="Picture 2" descr="http://img-fotki.yandex.ru/get/5214/28257045.695/0_731b9_85d6a91_XL.png"/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573"/>
            <a:stretch/>
          </p:blipFill>
          <p:spPr bwMode="auto">
            <a:xfrm>
              <a:off x="0" y="-17966"/>
              <a:ext cx="4926437" cy="4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img-fotki.yandex.ru/get/5214/28257045.695/0_731b9_85d6a91_XL.png"/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573"/>
            <a:stretch/>
          </p:blipFill>
          <p:spPr bwMode="auto">
            <a:xfrm>
              <a:off x="4257675" y="-17966"/>
              <a:ext cx="4886325" cy="4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 userDrawn="1"/>
        </p:nvGrpSpPr>
        <p:grpSpPr>
          <a:xfrm>
            <a:off x="0" y="6462450"/>
            <a:ext cx="9144000" cy="413543"/>
            <a:chOff x="0" y="-17966"/>
            <a:chExt cx="9144000" cy="407407"/>
          </a:xfrm>
        </p:grpSpPr>
        <p:pic>
          <p:nvPicPr>
            <p:cNvPr id="11" name="Picture 2" descr="http://img-fotki.yandex.ru/get/5214/28257045.695/0_731b9_85d6a91_XL.png"/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573"/>
            <a:stretch/>
          </p:blipFill>
          <p:spPr bwMode="auto">
            <a:xfrm>
              <a:off x="0" y="-17966"/>
              <a:ext cx="4926437" cy="4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img-fotki.yandex.ru/get/5214/28257045.695/0_731b9_85d6a91_XL.png"/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573"/>
            <a:stretch/>
          </p:blipFill>
          <p:spPr bwMode="auto">
            <a:xfrm>
              <a:off x="4257675" y="-17966"/>
              <a:ext cx="4886325" cy="4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250413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791550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332687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873824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414961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95609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600358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627002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16813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709276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54472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085865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16" y="159957"/>
            <a:ext cx="1387356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8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1176951" y="393896"/>
            <a:ext cx="7586804" cy="55769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ru-RU" sz="3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МБДОУ «Детский сад№1»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Родительское собрание в 1 младшей группе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«Здоровый </a:t>
            </a:r>
            <a:r>
              <a:rPr lang="ru-RU" sz="60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ребёнок-счастливый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родитель»</a:t>
            </a:r>
          </a:p>
          <a:p>
            <a:pPr algn="r" fontAlgn="base">
              <a:spcAft>
                <a:spcPct val="0"/>
              </a:spcAft>
              <a:defRPr/>
            </a:pPr>
            <a:endParaRPr lang="ru-RU" sz="36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r" fontAlgn="base">
              <a:spcAft>
                <a:spcPct val="0"/>
              </a:spcAft>
              <a:defRPr/>
            </a:pPr>
            <a:endParaRPr lang="ru-RU" sz="36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r" fontAlgn="base">
              <a:spcAft>
                <a:spcPct val="0"/>
              </a:spcAft>
              <a:defRPr/>
            </a:pPr>
            <a:r>
              <a:rPr lang="ru-RU" sz="2400" b="1" dirty="0" smtClean="0">
                <a:ln w="19050">
                  <a:solidFill>
                    <a:prstClr val="white"/>
                  </a:solidFill>
                  <a:prstDash val="solid"/>
                </a:ln>
                <a:latin typeface="Monotype Corsiva" pitchFamily="66" charset="0"/>
                <a:cs typeface="Arial" charset="0"/>
              </a:rPr>
              <a:t>Подготовила</a:t>
            </a:r>
          </a:p>
          <a:p>
            <a:pPr algn="r" fontAlgn="base">
              <a:spcAft>
                <a:spcPct val="0"/>
              </a:spcAft>
              <a:defRPr/>
            </a:pPr>
            <a:r>
              <a:rPr lang="ru-RU" sz="2400" b="1" dirty="0" smtClean="0">
                <a:ln w="19050">
                  <a:solidFill>
                    <a:prstClr val="white"/>
                  </a:solidFill>
                  <a:prstDash val="solid"/>
                </a:ln>
                <a:latin typeface="Monotype Corsiva" pitchFamily="66" charset="0"/>
                <a:cs typeface="Arial" charset="0"/>
              </a:rPr>
              <a:t>Воспитатель группы «Непоседы»:</a:t>
            </a:r>
          </a:p>
          <a:p>
            <a:pPr algn="r" fontAlgn="base">
              <a:spcAft>
                <a:spcPct val="0"/>
              </a:spcAft>
              <a:defRPr/>
            </a:pPr>
            <a:r>
              <a:rPr lang="ru-RU" sz="2400" b="1" dirty="0" smtClean="0">
                <a:ln w="19050">
                  <a:solidFill>
                    <a:prstClr val="white"/>
                  </a:solidFill>
                  <a:prstDash val="solid"/>
                </a:ln>
                <a:latin typeface="Monotype Corsiva" pitchFamily="66" charset="0"/>
                <a:cs typeface="Arial" charset="0"/>
              </a:rPr>
              <a:t>Климова Людмила Васильевна </a:t>
            </a:r>
          </a:p>
        </p:txBody>
      </p:sp>
      <p:pic>
        <p:nvPicPr>
          <p:cNvPr id="10" name="Рисунок 9" descr="karapuz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943" y="4811151"/>
            <a:ext cx="3665653" cy="14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822" y="457199"/>
            <a:ext cx="7413673" cy="4944795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организованный режим дня способствует повышению защитных сил ребёнка, его работоспособности. Дисциплинирует детей, способствует формированию многих полезных навыков (гигиена, зарядка, приучает к определённому ритму.)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 детей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посещающих детский сад, нужно следить за тем, чтобы режим дня в выходные дни не отличался от режима дня в детском саду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753" y="457200"/>
            <a:ext cx="2383265" cy="123092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чего нужна гимнастика детям?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 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Тонизирует организм, повышая основные процессы жизнедеятельности – кровообращение, обмен веществ, дыхание. Улучшается сон, аппетит, повышается трудоспособность.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942" y="457200"/>
            <a:ext cx="2552076" cy="7948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Прогулка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Прогулку организуют 2 раза в день: в первую половину — до обеда и во вторую половину — после дневного сна или перед уходом детей домой. Прогулка не проводится при температуре воздуха ниже -15 °С и скорости ветра более 15 м/с для детей до 4 лет. Во время прогулки обеспечивается двигательная активность воспитанников и рациональная одежда в зависимости от погодных условий, в том числе в зимний период. 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9433" cy="125905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Сон занимает важное место в режиме дня. Он является главным средством восстановления работоспособности детей.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3213" y="1744394"/>
            <a:ext cx="7433328" cy="411665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хорошего сна нужно соблюдать определённые правила и одно из них </a:t>
            </a: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спокойные игры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сном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рекомендую некоторые из них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«Сундучок с сокровищами»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«Три тишины»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«Запомни игрушку»                     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«Волшебные карандаши»</a:t>
            </a:r>
          </a:p>
          <a:p>
            <a:pPr algn="just"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b3b21d5bcc3c6de1eb282f2fdc415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8437" y="3410126"/>
            <a:ext cx="3657600" cy="2429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551" y="295422"/>
            <a:ext cx="7807569" cy="16459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полноценного роста и развития детям нужно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сбалансированное, рациональное питание.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организации   питания детей необходимо придерживаться важных правил: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8805" y="2082018"/>
            <a:ext cx="7821637" cy="392488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питание по режиму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-использование только натуральных продуктов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-сбалансированное питание: белки, жиры и углеводы.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-ежедневное употребление овощей и фруктов.  </a:t>
            </a: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нам нужно научиться выполнять главное правило здорового питания: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«Нужно есть то, что требуется моему организму, а не то, что хочу есть я».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806" y="457201"/>
            <a:ext cx="2580212" cy="99177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Закаливание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7391" y="987426"/>
            <a:ext cx="4792375" cy="189645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Знаменитый врач Себастьян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Кнейп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выдвинул лозунги "Самая лучшая обувь - отсутствие обуви", "Каждый шаг босиком - лишняя минута жизни". 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8807" y="1463040"/>
            <a:ext cx="2757268" cy="482521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простой и действенный способ укрепления защитных сил организма.  Максимальный эффект закаливание приносит, если оно сочетается с физическими нагрузками, полноценным сном и рациональным питанием.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174" y="436097"/>
            <a:ext cx="7343337" cy="112541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 обстановка в семье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1786597"/>
            <a:ext cx="7427741" cy="408239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— это не только физическое, но и психическое, душевное состояние ребенка, которое, в первую очередь, зависит от того, как мы любим своего малыша. Свои конфликтные ситуации решайте, когда ребёнка нет рядом, постарайтесь при ребёнке находить общий язык. Нельзя забывать о том, что требования к ребёнку должны быть едины и посильны для выполнения, тон обращения спокойным и приветливым. Шумная обстановка в доме является одним из сильнейших раздражителей нервной системы ребёнка. Постоянный шум приводит к быстрому утомлению, ухудшению памяти, снижению внимания, повышенной раздражительности.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874" y="506437"/>
            <a:ext cx="8131126" cy="106914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«Двигательные игры и упражнения для дома».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1686" y="1674056"/>
            <a:ext cx="7680959" cy="4194932"/>
          </a:xfrm>
        </p:spPr>
        <p:txBody>
          <a:bodyPr>
            <a:normAutofit/>
          </a:bodyPr>
          <a:lstStyle/>
          <a:p>
            <a:pPr algn="just"/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Предлагаю Вам занимательные двигательные игры, способствующие физическому развитию ребёнка. Двигательно-оздоровительные игры укрепят здоров </a:t>
            </a:r>
            <a:r>
              <a:rPr lang="ru-RU" sz="24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ье</a:t>
            </a:r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ребёнка и украсят совместный семейный досуг.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1.  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Жонглёры» - кидать шарики в коробку.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  « Щит» - папа держит щит, а ребёнок кидает в него шарики из смятой газеты.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   « Маленький ослик» нужно на четвереньках перевести подушку на спине</a:t>
            </a: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70" y="457200"/>
            <a:ext cx="7877907" cy="10199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Двигательные упражнения без предметов.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5077" y="1674055"/>
            <a:ext cx="7461464" cy="41869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ЗЕРКАЛО 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стоит и выполняет те движения, который ему показывает взрослый, чётко копируя их.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должен: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замереть на месте;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повернуться влево, вправо;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постоять на пальчиках с закрытыми глазами;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постоять, попеременно поднимая на головой то левую, то правую руку;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постоять, обнимая себя за шею, то левой, то правой рукой и другие движения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498" y="457200"/>
            <a:ext cx="7343335" cy="103397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БАЛЕТНАЯ ШКОЛА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468" y="1955409"/>
            <a:ext cx="7588073" cy="390564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 показу взрослого ребёнок стоит возле стола или стула и представляет, что он на время стал учеником балетной школы. Он должен опереться о край стола и: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Стоя на правой ноге, максимально вытянуть вперёд левую ногу, затем максимально отвести её назад, сделать круг в воздухе левой ногой и принять исходное положение;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Тоже самое повторить, стоя на левой ноге.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22360" y="379829"/>
            <a:ext cx="7788594" cy="1153549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Повестка собрания</a:t>
            </a:r>
            <a:endParaRPr lang="ru-RU" sz="4800" b="1" u="sng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144" y="1688124"/>
            <a:ext cx="7441443" cy="440152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вступление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определение цели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беседа – диалог: «Ребенок и его здоровье»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-практическая часть (игры и упражнения)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-проект решения родительского собрания.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739" y="457201"/>
            <a:ext cx="7695028" cy="8229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ШУМОВОЙ ЭФФЕКТ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79" y="1519312"/>
            <a:ext cx="7419261" cy="434174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Ребёнок сидит с закрытыми глазами. Взрослый выполняет с шумом движения (стучит по столу, шелестит бумагой, топает ногами и т. д.). Ребёнок должен повторить.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1686" y="956604"/>
            <a:ext cx="7334855" cy="490444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наша встреча и подошла к концу! Быть 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здоровым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естественное желание каждого человека. Основы физического и психического здоровья закладываются в детском возрасте. Важно с дошкольного возраста формировать здоровый образ жизни. Мы надеемся, что сегодняшняя встреча не прошла даром, и вы многое взяли из неё.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ef9d9a09edf8458080c4a7bcd36c4a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8635" y="1089878"/>
            <a:ext cx="6867353" cy="4143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483" y="422031"/>
            <a:ext cx="7582486" cy="1547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u="sng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Определение цели </a:t>
            </a:r>
            <a:br>
              <a:rPr lang="ru-RU" sz="5400" b="1" u="sng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</a:br>
            <a:endParaRPr lang="ru-RU" sz="5400" b="1" u="sng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37956" y="1561514"/>
            <a:ext cx="7709095" cy="4543864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сегодняшней нашей встречи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 algn="ctr"/>
            <a:r>
              <a:rPr lang="ru-RU" sz="2800" i="1" dirty="0" smtClean="0">
                <a:solidFill>
                  <a:srgbClr val="BC2D00"/>
                </a:solidFill>
              </a:rPr>
              <a:t>«</a:t>
            </a:r>
            <a:r>
              <a:rPr lang="ru-RU" sz="2800" b="1" i="1" dirty="0" smtClean="0">
                <a:solidFill>
                  <a:srgbClr val="BC2D00"/>
                </a:solidFill>
              </a:rPr>
              <a:t>Здоровый ребёнок – счастливый родитель</a:t>
            </a:r>
            <a:r>
              <a:rPr lang="ru-RU" sz="2800" i="1" dirty="0" smtClean="0">
                <a:solidFill>
                  <a:srgbClr val="BC2D00"/>
                </a:solidFill>
              </a:rPr>
              <a:t>»</a:t>
            </a:r>
            <a:r>
              <a:rPr lang="ru-RU" sz="2800" dirty="0" smtClean="0">
                <a:solidFill>
                  <a:srgbClr val="BC2D00"/>
                </a:solidFill>
              </a:rPr>
              <a:t>.</a:t>
            </a:r>
            <a:endParaRPr lang="en-US" sz="2800" dirty="0" smtClean="0">
              <a:solidFill>
                <a:srgbClr val="BC2D00"/>
              </a:solidFill>
            </a:endParaRPr>
          </a:p>
          <a:p>
            <a:pPr algn="just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Ознакомить родителей воспитанников с основными факторами, способствующими укреплению и сохранению здоровья дошкольников в домашних условиях и условиях детского сада. Формирование у родителей мотивации здорового образа жизни, ответственности за свое здоровье и здоровье своих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619" y="633047"/>
            <a:ext cx="7582486" cy="63304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«Разминка»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9483" y="1308295"/>
            <a:ext cx="7624688" cy="4781357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1.В  какое время дня надо делать зарядку ? 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2.Каких «невидимок» мы удаляем с кожи, когда моемся? 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3.Какие опасные “подарки” солнца мы можем получить? 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4.Какую траву даже слепой видит? 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5.Листья, какого растения используются при ушибе и кровотечении? (Лопух, подорожник).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6.Что на свете дороже всего? (Здоровье.)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91174" y="801858"/>
            <a:ext cx="7019413" cy="5287793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Сегодня мы собрались для того, чтобы поговорить с Вами о том, как растить малышей здоровыми. Этот вопрос актуальный, потому как и вы, родители, и мы – педагоги, хотим, чтобы наши детки не болели, год от года становились здоровее, сильнее, выносливее, чтобы вырастали и входили в большую жизнь не только воспитанными и образованными, но и здоровыми. Что же нужно, чтобы ребенок рос здоровым? Нужны простые, известные все условия, знакомые нам с детства 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«Солнце, воздух и вода – наши лучшие друзья!»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 Но для того, чтобы эти простые условия работали на здоровье ребенка, нужно поддерживать здоровый образ жизни.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822" y="422032"/>
            <a:ext cx="7455876" cy="12801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означают понятие «здоровье». 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так что же такое здоровье?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m15063ee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8122" y="1814112"/>
            <a:ext cx="6752492" cy="4600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9822" y="225083"/>
            <a:ext cx="7498080" cy="348878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определению Всемирной организации здравоохранения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это полное физическое, психическое и социальное благополучие, а не только отсутствие болезней и физических дефектов».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2-200x150-5-0_fdcbafdc7a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9475" y="3277333"/>
            <a:ext cx="1905000" cy="1428750"/>
          </a:xfrm>
          <a:prstGeom prst="rect">
            <a:avLst/>
          </a:prstGeom>
        </p:spPr>
      </p:pic>
      <p:pic>
        <p:nvPicPr>
          <p:cNvPr id="7" name="Рисунок 6" descr="122738085_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0977" y="4737295"/>
            <a:ext cx="2827607" cy="2120705"/>
          </a:xfrm>
          <a:prstGeom prst="rect">
            <a:avLst/>
          </a:prstGeom>
        </p:spPr>
      </p:pic>
      <p:pic>
        <p:nvPicPr>
          <p:cNvPr id="9" name="Рисунок 8" descr="547750dde7568-800x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6924" y="3476673"/>
            <a:ext cx="4087445" cy="3024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175" y="0"/>
            <a:ext cx="6991643" cy="55848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Существует много факторов, влияющих на 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ребёнка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здравоохранения -10%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Экология - 20%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Наследственность - 20%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 жизни - 50%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Именно 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должен стать кузнецом своего 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здоровья и здоровья своих детей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199"/>
            <a:ext cx="7684165" cy="1695157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«Мой 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ребенок будет здоров,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если…»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4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</TotalTime>
  <Words>606</Words>
  <Application>Microsoft Office PowerPoint</Application>
  <PresentationFormat>Экран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Повестка собрания</vt:lpstr>
      <vt:lpstr>Определение цели  </vt:lpstr>
      <vt:lpstr>«Разминка»</vt:lpstr>
      <vt:lpstr>Презентация PowerPoint</vt:lpstr>
      <vt:lpstr>Что означают понятие «здоровье».  И так что же такое здоровье?</vt:lpstr>
      <vt:lpstr>По определению Всемирной организации здравоохранения:  «Здоровье – это полное физическое, психическое и социальное благополучие, а не только отсутствие болезней и физических дефектов». </vt:lpstr>
      <vt:lpstr>  Существует много факторов, влияющих на здоровье ребёнка, это:  Развитие здравоохранения -10% Экология - 20% Наследственность - 20% Образ жизни - 50%  Именно родитель должен стать кузнецом своего здоровья и здоровья своих детей. </vt:lpstr>
      <vt:lpstr>«Мой ребенок будет здоров, если…»</vt:lpstr>
      <vt:lpstr>Правильно организованный режим дня способствует повышению защитных сил ребёнка, его работоспособности. Дисциплинирует детей, способствует формированию многих полезных навыков (гигиена, зарядка, приучает к определённому ритму.) Родителям детей, посещающих детский сад, нужно следить за тем, чтобы режим дня в выходные дни не отличался от режима дня в детском саду.</vt:lpstr>
      <vt:lpstr>Гимнастика</vt:lpstr>
      <vt:lpstr> Прогулка</vt:lpstr>
      <vt:lpstr>Сон занимает важное место в режиме дня. Он является главным средством восстановления работоспособности детей.</vt:lpstr>
      <vt:lpstr> Для полноценного роста и развития детям нужно сбалансированное, рациональное питание. В организации   питания детей необходимо придерживаться важных правил:</vt:lpstr>
      <vt:lpstr> Закаливание </vt:lpstr>
      <vt:lpstr>Психологическая обстановка в семье</vt:lpstr>
      <vt:lpstr>    «Двигательные игры и упражнения для дома».</vt:lpstr>
      <vt:lpstr>Двигательные упражнения без предметов.</vt:lpstr>
      <vt:lpstr>БАЛЕТНАЯ ШКОЛА</vt:lpstr>
      <vt:lpstr>ШУМОВОЙ ЭФФЕКТ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Owner</cp:lastModifiedBy>
  <cp:revision>50</cp:revision>
  <dcterms:created xsi:type="dcterms:W3CDTF">2016-08-19T04:09:22Z</dcterms:created>
  <dcterms:modified xsi:type="dcterms:W3CDTF">2022-12-11T19:28:05Z</dcterms:modified>
</cp:coreProperties>
</file>